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6" r:id="rId5"/>
    <p:sldId id="260" r:id="rId6"/>
    <p:sldId id="269" r:id="rId7"/>
    <p:sldId id="261" r:id="rId8"/>
    <p:sldId id="263" r:id="rId9"/>
    <p:sldId id="265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Population of </a:t>
            </a:r>
            <a:r>
              <a:rPr lang="en-US" dirty="0" smtClean="0"/>
              <a:t>Jamaicans </a:t>
            </a:r>
            <a:r>
              <a:rPr lang="en-US" dirty="0"/>
              <a:t>with reported disabilities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Population of Jamaica with reported disabilities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Jamaican's without Disabilities</c:v>
                </c:pt>
                <c:pt idx="1">
                  <c:v>Jamaican's with Disabilities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2448000</c:v>
                </c:pt>
                <c:pt idx="1">
                  <c:v>272000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744B-D464-4FD7-94D9-61156A82C4A9}" type="datetimeFigureOut">
              <a:rPr lang="es-MX" smtClean="0"/>
              <a:t>12/09/2014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488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744B-D464-4FD7-94D9-61156A82C4A9}" type="datetimeFigureOut">
              <a:rPr lang="es-MX" smtClean="0"/>
              <a:t>12/09/2014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66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744B-D464-4FD7-94D9-61156A82C4A9}" type="datetimeFigureOut">
              <a:rPr lang="es-MX" smtClean="0"/>
              <a:t>12/09/2014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359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744B-D464-4FD7-94D9-61156A82C4A9}" type="datetimeFigureOut">
              <a:rPr lang="es-MX" smtClean="0"/>
              <a:t>12/09/2014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508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744B-D464-4FD7-94D9-61156A82C4A9}" type="datetimeFigureOut">
              <a:rPr lang="es-MX" smtClean="0"/>
              <a:t>12/09/2014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26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744B-D464-4FD7-94D9-61156A82C4A9}" type="datetimeFigureOut">
              <a:rPr lang="es-MX" smtClean="0"/>
              <a:t>12/09/2014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401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744B-D464-4FD7-94D9-61156A82C4A9}" type="datetimeFigureOut">
              <a:rPr lang="es-MX" smtClean="0"/>
              <a:t>12/09/2014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122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744B-D464-4FD7-94D9-61156A82C4A9}" type="datetimeFigureOut">
              <a:rPr lang="es-MX" smtClean="0"/>
              <a:t>12/09/2014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615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744B-D464-4FD7-94D9-61156A82C4A9}" type="datetimeFigureOut">
              <a:rPr lang="es-MX" smtClean="0"/>
              <a:t>12/09/2014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16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744B-D464-4FD7-94D9-61156A82C4A9}" type="datetimeFigureOut">
              <a:rPr lang="es-MX" smtClean="0"/>
              <a:t>12/09/2014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41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744B-D464-4FD7-94D9-61156A82C4A9}" type="datetimeFigureOut">
              <a:rPr lang="es-MX" smtClean="0"/>
              <a:t>12/09/2014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93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3744B-D464-4FD7-94D9-61156A82C4A9}" type="datetimeFigureOut">
              <a:rPr lang="es-MX" smtClean="0"/>
              <a:t>12/09/2014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455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79425" y="3733800"/>
            <a:ext cx="8207375" cy="10556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Sherri-Gaye Davis</a:t>
            </a:r>
            <a:br>
              <a:rPr lang="en-US" sz="2400" dirty="0" smtClean="0"/>
            </a:br>
            <a:r>
              <a:rPr lang="es-ES_tradnl" sz="2400" dirty="0" smtClean="0"/>
              <a:t>Field </a:t>
            </a:r>
            <a:r>
              <a:rPr lang="es-ES_tradnl" sz="2400" dirty="0" err="1" smtClean="0"/>
              <a:t>Operations</a:t>
            </a:r>
            <a:r>
              <a:rPr lang="es-ES_tradnl" sz="2400" dirty="0" smtClean="0"/>
              <a:t> (Jamaica)</a:t>
            </a:r>
            <a:br>
              <a:rPr lang="es-ES_tradnl" sz="2400" dirty="0" smtClean="0"/>
            </a:br>
            <a:r>
              <a:rPr lang="es-ES_tradnl" sz="2400" dirty="0" err="1" smtClean="0"/>
              <a:t>September</a:t>
            </a:r>
            <a:r>
              <a:rPr lang="es-ES_tradnl" sz="2400" dirty="0" smtClean="0"/>
              <a:t> 22, 2014, </a:t>
            </a:r>
            <a:r>
              <a:rPr lang="es-ES_tradnl" sz="2400" dirty="0" err="1" smtClean="0"/>
              <a:t>Mexico</a:t>
            </a:r>
            <a:r>
              <a:rPr lang="es-ES_tradnl" sz="2400" dirty="0" smtClean="0"/>
              <a:t> City</a:t>
            </a:r>
            <a:endParaRPr lang="es-ES_tradnl" sz="20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 txBox="1">
            <a:spLocks/>
          </p:cNvSpPr>
          <p:nvPr/>
        </p:nvSpPr>
        <p:spPr>
          <a:xfrm>
            <a:off x="76200" y="1098550"/>
            <a:ext cx="8991600" cy="20256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CO" sz="4400" b="1" dirty="0" smtClean="0">
                <a:sym typeface="Times New Roman Bold" pitchFamily="-84" charset="0"/>
              </a:rPr>
              <a:t>Electoral </a:t>
            </a:r>
            <a:r>
              <a:rPr lang="es-CO" sz="4400" b="1" dirty="0" err="1" smtClean="0">
                <a:sym typeface="Times New Roman Bold" pitchFamily="-84" charset="0"/>
              </a:rPr>
              <a:t>Accessibility</a:t>
            </a:r>
            <a:r>
              <a:rPr lang="es-CO" sz="4400" b="1" dirty="0" smtClean="0">
                <a:sym typeface="Times New Roman Bold" pitchFamily="-84" charset="0"/>
              </a:rPr>
              <a:t>: Tools and </a:t>
            </a:r>
            <a:r>
              <a:rPr lang="es-CO" sz="4400" b="1" dirty="0" err="1" smtClean="0">
                <a:sym typeface="Times New Roman Bold" pitchFamily="-84" charset="0"/>
              </a:rPr>
              <a:t>mechanisms</a:t>
            </a:r>
            <a:r>
              <a:rPr lang="es-CO" sz="4400" b="1" dirty="0" smtClean="0">
                <a:sym typeface="Times New Roman Bold" pitchFamily="-84" charset="0"/>
              </a:rPr>
              <a:t> to </a:t>
            </a:r>
            <a:r>
              <a:rPr lang="es-CO" sz="4400" b="1" dirty="0" err="1" smtClean="0">
                <a:sym typeface="Times New Roman Bold" pitchFamily="-84" charset="0"/>
              </a:rPr>
              <a:t>facilitate</a:t>
            </a:r>
            <a:r>
              <a:rPr lang="es-CO" sz="4400" b="1" dirty="0" smtClean="0">
                <a:sym typeface="Times New Roman Bold" pitchFamily="-84" charset="0"/>
              </a:rPr>
              <a:t> </a:t>
            </a:r>
            <a:r>
              <a:rPr lang="es-CO" sz="4400" b="1" dirty="0" err="1" smtClean="0">
                <a:sym typeface="Times New Roman Bold" pitchFamily="-84" charset="0"/>
              </a:rPr>
              <a:t>voting</a:t>
            </a:r>
            <a:r>
              <a:rPr lang="es-CO" sz="4400" b="1" dirty="0" smtClean="0">
                <a:sym typeface="Times New Roman Bold" pitchFamily="-84" charset="0"/>
              </a:rPr>
              <a:t> </a:t>
            </a:r>
            <a:r>
              <a:rPr lang="es-CO" sz="4400" b="1" dirty="0" err="1" smtClean="0">
                <a:sym typeface="Times New Roman Bold" pitchFamily="-84" charset="0"/>
              </a:rPr>
              <a:t>for</a:t>
            </a:r>
            <a:r>
              <a:rPr lang="es-CO" sz="4400" b="1" dirty="0" smtClean="0">
                <a:sym typeface="Times New Roman Bold" pitchFamily="-84" charset="0"/>
              </a:rPr>
              <a:t> </a:t>
            </a:r>
            <a:r>
              <a:rPr lang="es-CO" sz="4400" b="1" dirty="0" err="1" smtClean="0">
                <a:sym typeface="Times New Roman Bold" pitchFamily="-84" charset="0"/>
              </a:rPr>
              <a:t>people</a:t>
            </a:r>
            <a:r>
              <a:rPr lang="es-CO" sz="4400" b="1" dirty="0" smtClean="0">
                <a:sym typeface="Times New Roman Bold" pitchFamily="-84" charset="0"/>
              </a:rPr>
              <a:t> </a:t>
            </a:r>
            <a:r>
              <a:rPr lang="es-CO" sz="4400" b="1" dirty="0" err="1" smtClean="0">
                <a:sym typeface="Times New Roman Bold" pitchFamily="-84" charset="0"/>
              </a:rPr>
              <a:t>with</a:t>
            </a:r>
            <a:r>
              <a:rPr lang="es-CO" sz="4400" b="1" dirty="0" smtClean="0">
                <a:sym typeface="Times New Roman Bold" pitchFamily="-84" charset="0"/>
              </a:rPr>
              <a:t> </a:t>
            </a:r>
            <a:r>
              <a:rPr lang="es-CO" sz="4400" b="1" dirty="0" err="1" smtClean="0">
                <a:sym typeface="Times New Roman Bold" pitchFamily="-84" charset="0"/>
              </a:rPr>
              <a:t>disabilities</a:t>
            </a:r>
            <a:endParaRPr lang="en-US" sz="4400" b="1" dirty="0">
              <a:sym typeface="Times New Roman Bold" pitchFamily="-8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5373216"/>
            <a:ext cx="9144000" cy="1484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56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355115" y="939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err="1" smtClean="0"/>
              <a:t>Introduction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504303" y="1236932"/>
            <a:ext cx="7596089" cy="5360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 smtClean="0"/>
              <a:t>Of 2.72 </a:t>
            </a:r>
            <a:r>
              <a:rPr lang="es-CO" dirty="0" err="1" smtClean="0"/>
              <a:t>million</a:t>
            </a:r>
            <a:r>
              <a:rPr lang="es-CO" dirty="0" smtClean="0"/>
              <a:t> </a:t>
            </a:r>
            <a:r>
              <a:rPr lang="es-CO" dirty="0" err="1" smtClean="0"/>
              <a:t>Jamaicans</a:t>
            </a:r>
            <a:r>
              <a:rPr lang="es-CO" dirty="0" smtClean="0"/>
              <a:t>, </a:t>
            </a:r>
            <a:r>
              <a:rPr lang="es-CO" dirty="0" err="1" smtClean="0"/>
              <a:t>approximately</a:t>
            </a:r>
            <a:r>
              <a:rPr lang="es-CO" dirty="0" smtClean="0"/>
              <a:t> </a:t>
            </a:r>
            <a:r>
              <a:rPr lang="es-CO" dirty="0"/>
              <a:t>10% of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 smtClean="0"/>
              <a:t>population</a:t>
            </a:r>
            <a:r>
              <a:rPr lang="es-CO" dirty="0" smtClean="0"/>
              <a:t> </a:t>
            </a:r>
            <a:r>
              <a:rPr lang="es-CO" dirty="0" err="1"/>
              <a:t>is</a:t>
            </a:r>
            <a:r>
              <a:rPr lang="es-CO" dirty="0"/>
              <a:t> </a:t>
            </a:r>
            <a:r>
              <a:rPr lang="es-CO" dirty="0" err="1"/>
              <a:t>disabled</a:t>
            </a:r>
            <a:r>
              <a:rPr lang="es-CO" dirty="0" smtClean="0"/>
              <a:t>. </a:t>
            </a:r>
          </a:p>
          <a:p>
            <a:endParaRPr lang="es-CO" i="1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s-CO" dirty="0" smtClean="0"/>
          </a:p>
          <a:p>
            <a:endParaRPr lang="es-CO" dirty="0" smtClean="0"/>
          </a:p>
          <a:p>
            <a:r>
              <a:rPr lang="en-US" dirty="0" smtClean="0"/>
              <a:t>The Disabilities Act was passed </a:t>
            </a:r>
            <a:r>
              <a:rPr lang="en-US" dirty="0"/>
              <a:t>in July </a:t>
            </a:r>
            <a:r>
              <a:rPr lang="en-US" dirty="0" smtClean="0"/>
              <a:t>2014.</a:t>
            </a:r>
            <a:endParaRPr lang="en-US" dirty="0"/>
          </a:p>
          <a:p>
            <a:endParaRPr lang="es-CO" dirty="0" smtClean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1619672" y="2338736"/>
            <a:ext cx="5760643" cy="3322512"/>
            <a:chOff x="1619672" y="2338736"/>
            <a:chExt cx="5760643" cy="3375792"/>
          </a:xfrm>
        </p:grpSpPr>
        <p:graphicFrame>
          <p:nvGraphicFramePr>
            <p:cNvPr id="10" name="Chart 9"/>
            <p:cNvGraphicFramePr/>
            <p:nvPr>
              <p:extLst>
                <p:ext uri="{D42A27DB-BD31-4B8C-83A1-F6EECF244321}">
                  <p14:modId xmlns:p14="http://schemas.microsoft.com/office/powerpoint/2010/main" val="2177001149"/>
                </p:ext>
              </p:extLst>
            </p:nvPr>
          </p:nvGraphicFramePr>
          <p:xfrm>
            <a:off x="1619672" y="2338736"/>
            <a:ext cx="5400600" cy="30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3275859" y="5175919"/>
              <a:ext cx="4104456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100" b="1" i="1" dirty="0" err="1"/>
                <a:t>S</a:t>
              </a:r>
              <a:r>
                <a:rPr lang="es-CO" sz="1100" b="1" i="1" dirty="0" err="1" smtClean="0"/>
                <a:t>ource</a:t>
              </a:r>
              <a:r>
                <a:rPr lang="es-CO" sz="1100" b="1" i="1" dirty="0"/>
                <a:t>: </a:t>
              </a:r>
              <a:r>
                <a:rPr lang="es-CO" sz="1100" b="1" i="1" dirty="0" err="1"/>
                <a:t>Derrick</a:t>
              </a:r>
              <a:r>
                <a:rPr lang="es-CO" sz="1100" b="1" i="1" dirty="0"/>
                <a:t> </a:t>
              </a:r>
              <a:r>
                <a:rPr lang="es-CO" sz="1100" b="1" i="1" dirty="0" err="1"/>
                <a:t>Kellier</a:t>
              </a:r>
              <a:r>
                <a:rPr lang="es-CO" sz="1100" b="1" i="1" dirty="0"/>
                <a:t> – </a:t>
              </a:r>
              <a:r>
                <a:rPr lang="es-CO" sz="1100" b="1" i="1" dirty="0" err="1"/>
                <a:t>Minister</a:t>
              </a:r>
              <a:r>
                <a:rPr lang="es-CO" sz="1100" b="1" i="1" dirty="0"/>
                <a:t> of </a:t>
              </a:r>
              <a:r>
                <a:rPr lang="es-CO" sz="1100" b="1" i="1" dirty="0" err="1"/>
                <a:t>Labour</a:t>
              </a:r>
              <a:r>
                <a:rPr lang="es-CO" sz="1100" b="1" i="1" dirty="0"/>
                <a:t> and Social </a:t>
              </a:r>
              <a:r>
                <a:rPr lang="es-CO" sz="1100" b="1" i="1" dirty="0" smtClean="0"/>
                <a:t>Security</a:t>
              </a:r>
              <a:endParaRPr lang="es-CO" sz="1100" b="1" i="1" dirty="0"/>
            </a:p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8817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Disabilities</a:t>
            </a:r>
            <a:r>
              <a:rPr lang="es-CO" dirty="0" smtClean="0"/>
              <a:t> </a:t>
            </a:r>
            <a:r>
              <a:rPr lang="es-CO" dirty="0" err="1" smtClean="0"/>
              <a:t>Act</a:t>
            </a:r>
            <a:r>
              <a:rPr lang="es-CO" dirty="0" smtClean="0"/>
              <a:t> (</a:t>
            </a:r>
            <a:r>
              <a:rPr lang="es-CO" dirty="0" err="1" smtClean="0"/>
              <a:t>Act</a:t>
            </a:r>
            <a:r>
              <a:rPr lang="es-CO" dirty="0" smtClean="0"/>
              <a:t> of 2014)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628800"/>
            <a:ext cx="8075237" cy="485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“A </a:t>
            </a:r>
            <a:r>
              <a:rPr lang="en-US" dirty="0"/>
              <a:t>person with a disability shall </a:t>
            </a:r>
            <a:r>
              <a:rPr lang="en-US" dirty="0" smtClean="0"/>
              <a:t>not be </a:t>
            </a:r>
            <a:r>
              <a:rPr lang="en-US" dirty="0"/>
              <a:t>denied the opportunity to participate in </a:t>
            </a:r>
            <a:r>
              <a:rPr lang="en-US" dirty="0" smtClean="0"/>
              <a:t>activities </a:t>
            </a:r>
            <a:r>
              <a:rPr lang="en-US" dirty="0"/>
              <a:t>or </a:t>
            </a:r>
            <a:r>
              <a:rPr lang="en-US" dirty="0" smtClean="0"/>
              <a:t>work </a:t>
            </a:r>
            <a:r>
              <a:rPr lang="en-US" dirty="0"/>
              <a:t>that relate to political </a:t>
            </a:r>
            <a:r>
              <a:rPr lang="en-US" dirty="0" smtClean="0"/>
              <a:t>office including:</a:t>
            </a:r>
          </a:p>
          <a:p>
            <a:pPr marL="0" indent="0">
              <a:buNone/>
            </a:pPr>
            <a:endParaRPr lang="en-US" sz="1050" dirty="0"/>
          </a:p>
          <a:p>
            <a:pPr marL="1371600" lvl="2" indent="-571500">
              <a:buFont typeface="+mj-lt"/>
              <a:buAutoNum type="romanUcPeriod"/>
            </a:pPr>
            <a:r>
              <a:rPr lang="en-US" sz="3200" dirty="0" smtClean="0"/>
              <a:t>the </a:t>
            </a:r>
            <a:r>
              <a:rPr lang="en-US" sz="3200" dirty="0"/>
              <a:t>opportunity to vote using procedures, </a:t>
            </a:r>
            <a:r>
              <a:rPr lang="en-US" sz="3200" dirty="0" smtClean="0"/>
              <a:t> facilities and materials that </a:t>
            </a:r>
            <a:r>
              <a:rPr lang="en-US" sz="3200" dirty="0"/>
              <a:t>are appropriate, </a:t>
            </a:r>
            <a:r>
              <a:rPr lang="en-US" sz="3200" dirty="0" smtClean="0"/>
              <a:t>accessible, </a:t>
            </a:r>
            <a:r>
              <a:rPr lang="en-US" sz="3200" dirty="0"/>
              <a:t>easy to </a:t>
            </a:r>
            <a:r>
              <a:rPr lang="en-US" sz="3200" dirty="0" smtClean="0"/>
              <a:t>use and understand. </a:t>
            </a:r>
            <a:endParaRPr lang="en-US" sz="3200" dirty="0"/>
          </a:p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49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251520" y="3665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err="1" smtClean="0"/>
              <a:t>Disabilities</a:t>
            </a:r>
            <a:r>
              <a:rPr lang="es-CO" dirty="0" smtClean="0"/>
              <a:t> </a:t>
            </a:r>
            <a:r>
              <a:rPr lang="es-CO" dirty="0" err="1" smtClean="0"/>
              <a:t>Act</a:t>
            </a:r>
            <a:r>
              <a:rPr lang="es-CO" dirty="0" smtClean="0"/>
              <a:t> (</a:t>
            </a:r>
            <a:r>
              <a:rPr lang="es-CO" dirty="0" err="1" smtClean="0"/>
              <a:t>Act</a:t>
            </a:r>
            <a:r>
              <a:rPr lang="es-CO" dirty="0" smtClean="0"/>
              <a:t> of 2014) </a:t>
            </a:r>
            <a:r>
              <a:rPr lang="es-CO" dirty="0" err="1" smtClean="0"/>
              <a:t>cont’d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628800"/>
            <a:ext cx="8075237" cy="485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2" indent="-571500">
              <a:buFont typeface="+mj-lt"/>
              <a:buAutoNum type="romanUcPeriod" startAt="2"/>
            </a:pPr>
            <a:r>
              <a:rPr lang="en-US" sz="3200" dirty="0" smtClean="0"/>
              <a:t>the </a:t>
            </a:r>
            <a:r>
              <a:rPr lang="en-US" sz="3200" dirty="0"/>
              <a:t>opportunity to be elected to political office and perform public functions at all levels of </a:t>
            </a:r>
            <a:r>
              <a:rPr lang="en-US" sz="3200" dirty="0" smtClean="0"/>
              <a:t>government.</a:t>
            </a:r>
          </a:p>
          <a:p>
            <a:pPr marL="1371600" lvl="2" indent="-571500">
              <a:buFont typeface="+mj-lt"/>
              <a:buAutoNum type="romanUcPeriod" startAt="2"/>
            </a:pPr>
            <a:endParaRPr lang="en-US" sz="3200" dirty="0" smtClean="0"/>
          </a:p>
          <a:p>
            <a:pPr marL="1314450" lvl="2" indent="-514350">
              <a:buFont typeface="+mj-lt"/>
              <a:buAutoNum type="romanUcPeriod" startAt="2"/>
            </a:pPr>
            <a:endParaRPr lang="en-US" sz="1050" dirty="0"/>
          </a:p>
          <a:p>
            <a:pPr marL="1314450" lvl="2" indent="-514350">
              <a:buFont typeface="+mj-lt"/>
              <a:buAutoNum type="romanUcPeriod" startAt="2"/>
            </a:pPr>
            <a:r>
              <a:rPr lang="en-US" sz="3200" dirty="0"/>
              <a:t>involvement in the activities and administration of political parties</a:t>
            </a:r>
            <a:r>
              <a:rPr lang="en-US" sz="3200" dirty="0" smtClean="0"/>
              <a:t>.” </a:t>
            </a:r>
            <a:endParaRPr lang="en-US" sz="3200" dirty="0"/>
          </a:p>
          <a:p>
            <a:pPr marL="800100" lvl="2" indent="0">
              <a:buNone/>
            </a:pPr>
            <a:endParaRPr lang="en-US" sz="2800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32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err="1" smtClean="0"/>
              <a:t>The</a:t>
            </a:r>
            <a:r>
              <a:rPr lang="es-CO" dirty="0" smtClean="0"/>
              <a:t> Electoral </a:t>
            </a:r>
            <a:r>
              <a:rPr lang="es-CO" dirty="0" err="1" smtClean="0"/>
              <a:t>Process</a:t>
            </a:r>
            <a:r>
              <a:rPr lang="es-CO" dirty="0" smtClean="0"/>
              <a:t> (</a:t>
            </a:r>
            <a:r>
              <a:rPr lang="es-CO" dirty="0" err="1" smtClean="0"/>
              <a:t>Enumeration</a:t>
            </a:r>
            <a:r>
              <a:rPr lang="es-CO" dirty="0" smtClean="0"/>
              <a:t>)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628800"/>
            <a:ext cx="8075237" cy="48245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Voting is preceded by enumeration.</a:t>
            </a:r>
          </a:p>
          <a:p>
            <a:endParaRPr lang="en-US" sz="1050" dirty="0" smtClean="0"/>
          </a:p>
          <a:p>
            <a:r>
              <a:rPr lang="en-US" dirty="0" smtClean="0"/>
              <a:t>Buildings used as registration </a:t>
            </a:r>
            <a:r>
              <a:rPr lang="en-US" dirty="0" err="1" smtClean="0"/>
              <a:t>centres</a:t>
            </a:r>
            <a:r>
              <a:rPr lang="en-US" dirty="0" smtClean="0"/>
              <a:t> are mainly privately owned and are usually without proper infrastructure (to facilitate the disabled).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</a:p>
          <a:p>
            <a:endParaRPr lang="en-US" sz="1050" dirty="0"/>
          </a:p>
          <a:p>
            <a:r>
              <a:rPr lang="en-US" dirty="0" smtClean="0"/>
              <a:t>Disabled electors are assisted by conducting registration at the applicant’s home or at ground floors of registration </a:t>
            </a:r>
            <a:r>
              <a:rPr lang="en-US" dirty="0" err="1" smtClean="0"/>
              <a:t>centres</a:t>
            </a:r>
            <a:r>
              <a:rPr lang="en-US" dirty="0" smtClean="0"/>
              <a:t>, where applicable.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55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err="1" smtClean="0"/>
              <a:t>The</a:t>
            </a:r>
            <a:r>
              <a:rPr lang="es-CO" dirty="0" smtClean="0"/>
              <a:t> Electoral </a:t>
            </a:r>
            <a:r>
              <a:rPr lang="es-CO" dirty="0" err="1" smtClean="0"/>
              <a:t>Process</a:t>
            </a:r>
            <a:r>
              <a:rPr lang="es-CO" dirty="0" smtClean="0"/>
              <a:t> (</a:t>
            </a:r>
            <a:r>
              <a:rPr lang="es-CO" dirty="0" err="1" smtClean="0"/>
              <a:t>Enumeration</a:t>
            </a:r>
            <a:r>
              <a:rPr lang="es-CO" dirty="0" smtClean="0"/>
              <a:t>)</a:t>
            </a:r>
          </a:p>
          <a:p>
            <a:r>
              <a:rPr lang="es-CO" dirty="0" err="1"/>
              <a:t>c</a:t>
            </a:r>
            <a:r>
              <a:rPr lang="es-CO" dirty="0" err="1" smtClean="0"/>
              <a:t>ont’d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752600"/>
            <a:ext cx="8075237" cy="4628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Home delivery of Identification cards is facilitated </a:t>
            </a:r>
            <a:r>
              <a:rPr lang="en-US" dirty="0"/>
              <a:t>for </a:t>
            </a:r>
            <a:r>
              <a:rPr lang="en-US" dirty="0" smtClean="0"/>
              <a:t>electors </a:t>
            </a:r>
            <a:r>
              <a:rPr lang="en-US" dirty="0"/>
              <a:t>who are physically incapacitated and/or </a:t>
            </a:r>
            <a:r>
              <a:rPr lang="en-US" dirty="0" smtClean="0"/>
              <a:t>bedridden (at the request of the elector).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Ground </a:t>
            </a:r>
            <a:r>
              <a:rPr lang="en-US" dirty="0" smtClean="0"/>
              <a:t>floor shops/locations are selected for constituency offices </a:t>
            </a:r>
            <a:r>
              <a:rPr lang="en-US" dirty="0"/>
              <a:t>and polling stations, </a:t>
            </a:r>
            <a:r>
              <a:rPr lang="en-US" dirty="0" smtClean="0"/>
              <a:t>where possible.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60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err="1" smtClean="0"/>
              <a:t>The</a:t>
            </a:r>
            <a:r>
              <a:rPr lang="es-CO" dirty="0" smtClean="0"/>
              <a:t> Electoral </a:t>
            </a:r>
            <a:r>
              <a:rPr lang="es-CO" dirty="0" err="1" smtClean="0"/>
              <a:t>Process</a:t>
            </a:r>
            <a:r>
              <a:rPr lang="es-CO" dirty="0" smtClean="0"/>
              <a:t> (</a:t>
            </a:r>
            <a:r>
              <a:rPr lang="es-CO" dirty="0" err="1"/>
              <a:t>V</a:t>
            </a:r>
            <a:r>
              <a:rPr lang="es-CO" dirty="0" err="1" smtClean="0"/>
              <a:t>oting</a:t>
            </a:r>
            <a:r>
              <a:rPr lang="es-CO" dirty="0" smtClean="0"/>
              <a:t>)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700808"/>
            <a:ext cx="7787207" cy="48447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Electoral Commission of Jamaica (ECJ) does not own the buildings used for voting.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Publicly owned buildings are used, which</a:t>
            </a:r>
            <a:r>
              <a:rPr lang="en-US" dirty="0"/>
              <a:t>, in some cases,  </a:t>
            </a:r>
            <a:r>
              <a:rPr lang="en-US" dirty="0" smtClean="0"/>
              <a:t>lack proper infrastructure to accommodate disabled individuals.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Tents are sometimes used as polling stations where multi-floored </a:t>
            </a:r>
            <a:r>
              <a:rPr lang="en-US" dirty="0"/>
              <a:t>buildings </a:t>
            </a:r>
            <a:r>
              <a:rPr lang="en-US" dirty="0" smtClean="0"/>
              <a:t>and/or insufficient space is available to house a polling station. 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37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25116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err="1" smtClean="0"/>
              <a:t>Assisted</a:t>
            </a:r>
            <a:r>
              <a:rPr lang="es-CO" dirty="0" smtClean="0"/>
              <a:t> </a:t>
            </a:r>
            <a:r>
              <a:rPr lang="es-CO" dirty="0" err="1" smtClean="0"/>
              <a:t>Voting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475472"/>
            <a:ext cx="8075237" cy="483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There exists two (2) types/methods of voting </a:t>
            </a:r>
          </a:p>
          <a:p>
            <a:pPr lvl="1"/>
            <a:r>
              <a:rPr lang="en-US" dirty="0" smtClean="0"/>
              <a:t>Manual</a:t>
            </a:r>
          </a:p>
          <a:p>
            <a:pPr lvl="1"/>
            <a:r>
              <a:rPr lang="en-US" dirty="0" smtClean="0"/>
              <a:t>Electronic (EBVIS)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Assistance is provided for individuals with varying types of disabilities when casting their votes:</a:t>
            </a:r>
          </a:p>
          <a:p>
            <a:pPr lvl="1"/>
            <a:r>
              <a:rPr lang="en-US" dirty="0" smtClean="0"/>
              <a:t>Visually impaired</a:t>
            </a:r>
          </a:p>
          <a:p>
            <a:pPr lvl="1"/>
            <a:r>
              <a:rPr lang="en-US" dirty="0" smtClean="0"/>
              <a:t>Physically incapacitated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62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Special Considerations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457524"/>
            <a:ext cx="8075237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50" dirty="0"/>
          </a:p>
          <a:p>
            <a:r>
              <a:rPr lang="en-US" dirty="0" smtClean="0"/>
              <a:t>The Electoral </a:t>
            </a:r>
            <a:r>
              <a:rPr lang="en-US" dirty="0"/>
              <a:t>Office of </a:t>
            </a:r>
            <a:r>
              <a:rPr lang="en-US" dirty="0" smtClean="0"/>
              <a:t>Jamaica (EOJ) has modified its Head Office to </a:t>
            </a:r>
            <a:r>
              <a:rPr lang="en-US" dirty="0"/>
              <a:t>ensure </a:t>
            </a:r>
            <a:r>
              <a:rPr lang="en-US" dirty="0" smtClean="0"/>
              <a:t>accessibility.</a:t>
            </a:r>
          </a:p>
          <a:p>
            <a:endParaRPr lang="en-US" sz="1100" dirty="0" smtClean="0"/>
          </a:p>
          <a:p>
            <a:r>
              <a:rPr lang="en-US" dirty="0" smtClean="0"/>
              <a:t>The building code </a:t>
            </a:r>
            <a:r>
              <a:rPr lang="en-US" dirty="0"/>
              <a:t>in Jamaica is being </a:t>
            </a:r>
            <a:r>
              <a:rPr lang="en-US" dirty="0" smtClean="0"/>
              <a:t>amended for </a:t>
            </a:r>
            <a:r>
              <a:rPr lang="en-US" dirty="0"/>
              <a:t>schools and other public buildings </a:t>
            </a:r>
            <a:r>
              <a:rPr lang="en-US" dirty="0" smtClean="0"/>
              <a:t>to be constructed </a:t>
            </a:r>
            <a:r>
              <a:rPr lang="en-US" dirty="0"/>
              <a:t>to accommodate the </a:t>
            </a:r>
            <a:r>
              <a:rPr lang="en-US" dirty="0" smtClean="0"/>
              <a:t>disabled.</a:t>
            </a:r>
          </a:p>
          <a:p>
            <a:endParaRPr lang="en-US" sz="1100" dirty="0" smtClean="0"/>
          </a:p>
          <a:p>
            <a:r>
              <a:rPr lang="en-US" dirty="0"/>
              <a:t>E</a:t>
            </a:r>
            <a:r>
              <a:rPr lang="en-US" dirty="0" smtClean="0"/>
              <a:t>lderly </a:t>
            </a:r>
            <a:r>
              <a:rPr lang="en-US" dirty="0"/>
              <a:t>persons, heavily pregnant women </a:t>
            </a:r>
            <a:r>
              <a:rPr lang="en-US" dirty="0" smtClean="0"/>
              <a:t>and </a:t>
            </a:r>
            <a:r>
              <a:rPr lang="en-US" dirty="0"/>
              <a:t>the disabled </a:t>
            </a:r>
            <a:r>
              <a:rPr lang="en-US" dirty="0" smtClean="0"/>
              <a:t>are allowed to </a:t>
            </a:r>
            <a:r>
              <a:rPr lang="en-US" dirty="0"/>
              <a:t>go to the front of the </a:t>
            </a:r>
            <a:r>
              <a:rPr lang="en-US" dirty="0" smtClean="0"/>
              <a:t>line to vote.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70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409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IFE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Gibbran Montero</dc:creator>
  <cp:lastModifiedBy>%username%</cp:lastModifiedBy>
  <cp:revision>63</cp:revision>
  <dcterms:created xsi:type="dcterms:W3CDTF">2014-09-03T22:56:58Z</dcterms:created>
  <dcterms:modified xsi:type="dcterms:W3CDTF">2014-09-12T13:47:02Z</dcterms:modified>
</cp:coreProperties>
</file>